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1487" r:id="rId5"/>
    <p:sldId id="1488" r:id="rId6"/>
    <p:sldId id="1553" r:id="rId7"/>
    <p:sldId id="1555" r:id="rId8"/>
    <p:sldId id="1551" r:id="rId9"/>
    <p:sldId id="1549" r:id="rId10"/>
    <p:sldId id="1550" r:id="rId11"/>
    <p:sldId id="1559" r:id="rId12"/>
    <p:sldId id="1548" r:id="rId13"/>
    <p:sldId id="1560" r:id="rId14"/>
    <p:sldId id="1556" r:id="rId15"/>
    <p:sldId id="1522" r:id="rId16"/>
    <p:sldId id="1523"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5"/>
            <p14:sldId id="1551"/>
            <p14:sldId id="1549"/>
            <p14:sldId id="1550"/>
            <p14:sldId id="1559"/>
            <p14:sldId id="1548"/>
          </p14:sldIdLst>
        </p14:section>
        <p14:section name="Closing" id="{D4E3B1CF-DD2E-4D6E-961F-E6ECD190E64E}">
          <p14:sldIdLst>
            <p14:sldId id="1560"/>
            <p14:sldId id="1556"/>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805" autoAdjust="0"/>
  </p:normalViewPr>
  <p:slideViewPr>
    <p:cSldViewPr>
      <p:cViewPr varScale="1">
        <p:scale>
          <a:sx n="83" d="100"/>
          <a:sy n="83" d="100"/>
        </p:scale>
        <p:origin x="1050"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5/18/2017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2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5/18/2017 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04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0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5/18/2017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98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5/18/2017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997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The following exercises in the lab manual may be used for this demo:</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Exercise 1: Create a hello world web part without any framework</a:t>
            </a:r>
          </a:p>
          <a:p>
            <a:r>
              <a:rPr lang="en-US" sz="900" kern="1200" dirty="0">
                <a:solidFill>
                  <a:schemeClr val="tx1"/>
                </a:solidFill>
                <a:latin typeface="Segoe UI Light" pitchFamily="34" charset="0"/>
                <a:ea typeface="+mn-ea"/>
                <a:cs typeface="+mn-cs"/>
              </a:rPr>
              <a:t>Exercise 2: Create a hello world web part with the React framework</a:t>
            </a:r>
          </a:p>
          <a:p>
            <a:r>
              <a:rPr lang="en-US" sz="900" kern="1200" dirty="0">
                <a:solidFill>
                  <a:schemeClr val="tx1"/>
                </a:solidFill>
                <a:latin typeface="Segoe UI Light" pitchFamily="34" charset="0"/>
                <a:ea typeface="+mn-ea"/>
                <a:cs typeface="+mn-cs"/>
              </a:rPr>
              <a:t>Exercise 3: Create a hello world web part in Angular 1.x</a:t>
            </a:r>
          </a:p>
          <a:p>
            <a:r>
              <a:rPr lang="en-US" sz="900" kern="1200" dirty="0">
                <a:solidFill>
                  <a:schemeClr val="tx1"/>
                </a:solidFill>
                <a:latin typeface="Segoe UI Light" pitchFamily="34" charset="0"/>
                <a:ea typeface="+mn-ea"/>
                <a:cs typeface="+mn-cs"/>
              </a:rPr>
              <a:t>Exercise 4: Create a hello world web part in Knockout</a:t>
            </a:r>
          </a:p>
          <a:p>
            <a:r>
              <a:rPr lang="en-US" sz="900" kern="1200" dirty="0">
                <a:solidFill>
                  <a:schemeClr val="tx1"/>
                </a:solidFill>
                <a:latin typeface="Segoe UI Light" pitchFamily="34" charset="0"/>
                <a:ea typeface="+mn-ea"/>
                <a:cs typeface="+mn-cs"/>
              </a:rPr>
              <a:t>Exercise 5: Create a hello world web part with jQuery</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7216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33497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5/18/2017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5/18/2017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Introducing SharePoint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Evolution of SharePoint User Interface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 on SharePoint Framework</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381495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Evolution of SharePoint User Interface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 on SharePoint Framework</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sz="4000" dirty="0">
                <a:solidFill>
                  <a:srgbClr val="000000">
                    <a:lumMod val="65000"/>
                    <a:lumOff val="35000"/>
                  </a:srgbClr>
                </a:solidFill>
                <a:latin typeface="Segoe UI Light" panose="020B0502040204020203" pitchFamily="34" charset="0"/>
                <a:cs typeface="Segoe UI Light" panose="020B0502040204020203" pitchFamily="34" charset="0"/>
              </a:rPr>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160000" cy="4995758"/>
            <a:chOff x="9534817" y="1446592"/>
            <a:chExt cx="2160000" cy="4995758"/>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160000" cy="215443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3417591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dirty="0"/>
              <a:t>SharePoint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122631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5637" y="220662"/>
            <a:ext cx="12141789" cy="917575"/>
          </a:xfrm>
        </p:spPr>
        <p:txBody>
          <a:bodyPr/>
          <a:lstStyle/>
          <a:p>
            <a:r>
              <a:rPr lang="en-US" dirty="0"/>
              <a:t>Modern Site Pages</a:t>
            </a:r>
          </a:p>
        </p:txBody>
      </p:sp>
      <p:sp>
        <p:nvSpPr>
          <p:cNvPr id="6" name="Text Placeholder 5"/>
          <p:cNvSpPr>
            <a:spLocks noGrp="1"/>
          </p:cNvSpPr>
          <p:nvPr>
            <p:ph type="body" sz="quarter" idx="10"/>
          </p:nvPr>
        </p:nvSpPr>
        <p:spPr>
          <a:xfrm>
            <a:off x="634183" y="1245927"/>
            <a:ext cx="7096222" cy="5164491"/>
          </a:xfrm>
        </p:spPr>
        <p:txBody>
          <a:bodyPr/>
          <a:lstStyle/>
          <a:p>
            <a:r>
              <a:rPr lang="en-US" sz="2000" kern="0" dirty="0">
                <a:gradFill>
                  <a:gsLst>
                    <a:gs pos="78906">
                      <a:schemeClr val="accent1"/>
                    </a:gs>
                    <a:gs pos="46000">
                      <a:schemeClr val="accent1"/>
                    </a:gs>
                  </a:gsLst>
                  <a:lin ang="5400000" scaled="1"/>
                </a:gradFill>
                <a:latin typeface="+mn-lt"/>
              </a:rPr>
              <a:t>Easily create powerful, beautiful looking pages</a:t>
            </a:r>
          </a:p>
          <a:p>
            <a:r>
              <a:rPr lang="en-US" sz="1800" dirty="0">
                <a:gradFill>
                  <a:gsLst>
                    <a:gs pos="1250">
                      <a:schemeClr val="tx1"/>
                    </a:gs>
                    <a:gs pos="100000">
                      <a:schemeClr val="tx1"/>
                    </a:gs>
                  </a:gsLst>
                  <a:lin ang="5400000" scaled="0"/>
                </a:gradFill>
                <a:latin typeface="+mn-lt"/>
              </a:rPr>
              <a:t>Communicate ideas and information using our new authoring canvas and gallery of web parts.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Modern building blocks</a:t>
            </a:r>
          </a:p>
          <a:p>
            <a:r>
              <a:rPr lang="en-US" sz="1800" dirty="0">
                <a:gradFill>
                  <a:gsLst>
                    <a:gs pos="1250">
                      <a:schemeClr val="tx1"/>
                    </a:gs>
                    <a:gs pos="100000">
                      <a:schemeClr val="tx1"/>
                    </a:gs>
                  </a:gsLst>
                  <a:lin ang="5400000" scaled="0"/>
                </a:gradFill>
                <a:latin typeface="+mn-lt"/>
              </a:rPr>
              <a:t>Authoring canvas and web parts are built using client-side HTML and JavaScript. Pages are reusable in custom applications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Mobile support is built in from the start</a:t>
            </a:r>
          </a:p>
          <a:p>
            <a:r>
              <a:rPr lang="en-US" sz="1800" dirty="0">
                <a:gradFill>
                  <a:gsLst>
                    <a:gs pos="1250">
                      <a:schemeClr val="tx1"/>
                    </a:gs>
                    <a:gs pos="100000">
                      <a:schemeClr val="tx1"/>
                    </a:gs>
                  </a:gsLst>
                  <a:lin ang="5400000" scaled="0"/>
                </a:gradFill>
                <a:latin typeface="+mn-lt"/>
              </a:rPr>
              <a:t>Content reflows across device sizes and pages are fast and fluid.</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Pages get better with the Microsoft Graph</a:t>
            </a:r>
          </a:p>
          <a:p>
            <a:r>
              <a:rPr lang="en-US" sz="1800" dirty="0">
                <a:gradFill>
                  <a:gsLst>
                    <a:gs pos="1250">
                      <a:schemeClr val="tx1"/>
                    </a:gs>
                    <a:gs pos="100000">
                      <a:schemeClr val="tx1"/>
                    </a:gs>
                  </a:gsLst>
                  <a:lin ang="5400000" scaled="0"/>
                </a:gradFill>
                <a:latin typeface="+mn-lt"/>
              </a:rPr>
              <a:t>Authors can leverage Microsoft Graph to surface relevant pages to the people that need to read them. </a:t>
            </a:r>
          </a:p>
          <a:p>
            <a:pPr marL="571500" indent="-571500">
              <a:buFont typeface="Arial" panose="020B0604020202020204" pitchFamily="34" charset="0"/>
              <a:buChar char="•"/>
            </a:pPr>
            <a:endParaRPr lang="en-US" sz="3600" dirty="0"/>
          </a:p>
        </p:txBody>
      </p:sp>
      <p:pic>
        <p:nvPicPr>
          <p:cNvPr id="8" name="Picture 7"/>
          <p:cNvPicPr>
            <a:picLocks noChangeAspect="1"/>
          </p:cNvPicPr>
          <p:nvPr/>
        </p:nvPicPr>
        <p:blipFill>
          <a:blip r:embed="rId3"/>
          <a:stretch>
            <a:fillRect/>
          </a:stretch>
        </p:blipFill>
        <p:spPr>
          <a:xfrm>
            <a:off x="7730405" y="115964"/>
            <a:ext cx="4626643" cy="6837682"/>
          </a:xfrm>
          <a:prstGeom prst="rect">
            <a:avLst/>
          </a:prstGeom>
        </p:spPr>
      </p:pic>
    </p:spTree>
    <p:extLst>
      <p:ext uri="{BB962C8B-B14F-4D97-AF65-F5344CB8AC3E}">
        <p14:creationId xmlns:p14="http://schemas.microsoft.com/office/powerpoint/2010/main" val="302964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57597" y="21738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841973" y="1825738"/>
            <a:ext cx="7325428" cy="1592208"/>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 similar ways as with SharePoint Add-in model, server 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841973" y="3576579"/>
            <a:ext cx="7325428" cy="1592208"/>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Framework concentrates on user interface, not on fundamentals around the API usage</a:t>
              </a:r>
            </a:p>
          </p:txBody>
        </p:sp>
      </p:grpSp>
    </p:spTree>
    <p:extLst>
      <p:ext uri="{BB962C8B-B14F-4D97-AF65-F5344CB8AC3E}">
        <p14:creationId xmlns:p14="http://schemas.microsoft.com/office/powerpoint/2010/main" val="277325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Modern SharePoint pages and experience with out-of-the-box web parts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90AD626F-293B-4A8C-9A65-29B38EF164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401</TotalTime>
  <Words>1261</Words>
  <Application>Microsoft Office PowerPoint</Application>
  <PresentationFormat>Custom</PresentationFormat>
  <Paragraphs>184</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Consolas</vt:lpstr>
      <vt:lpstr>Segoe UI</vt:lpstr>
      <vt:lpstr>Segoe UI Light</vt:lpstr>
      <vt:lpstr>Segoe UI Semibold</vt:lpstr>
      <vt:lpstr>Segoe UI Semilight</vt:lpstr>
      <vt:lpstr>Wingdings</vt:lpstr>
      <vt:lpstr>5-30719_SharePoint_Team_Template_Light</vt:lpstr>
      <vt:lpstr>Getting started with SharePoint Framework</vt:lpstr>
      <vt:lpstr>Agenda</vt:lpstr>
      <vt:lpstr>SharePoint UX – Evolving cross versions</vt:lpstr>
      <vt:lpstr>SharePoint Extensibility Principles Build long-term, value-added services for enterprise mobility</vt:lpstr>
      <vt:lpstr>SharePoint Framework</vt:lpstr>
      <vt:lpstr>What’s a modern page?</vt:lpstr>
      <vt:lpstr>Modern Site Pages</vt:lpstr>
      <vt:lpstr>Is all SP Online development in JavaScript? </vt:lpstr>
      <vt:lpstr>DEMO</vt:lpstr>
      <vt:lpstr>Agenda</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SharePoint Framework</dc:title>
  <dc:subject>&lt;Speech title here&gt;</dc:subject>
  <dc:creator>Vesa Juvonen;Todd Baginski</dc:creator>
  <cp:keywords>SharePoint, PnP</cp:keywords>
  <dc:description>Template: _x000d_
Formatting: _x000d_
Audience Type:</dc:description>
  <cp:lastModifiedBy>Vesa Juvonen</cp:lastModifiedBy>
  <cp:revision>30</cp:revision>
  <dcterms:created xsi:type="dcterms:W3CDTF">2016-10-24T10:18:28Z</dcterms:created>
  <dcterms:modified xsi:type="dcterms:W3CDTF">2017-05-18T14:02:59Z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